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Inter Tight Ligh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Inter Tight ExtraBold"/>
      <p:bold r:id="rId35"/>
      <p:boldItalic r:id="rId36"/>
    </p:embeddedFont>
    <p:embeddedFont>
      <p:font typeface="Inter T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42">
          <p15:clr>
            <a:srgbClr val="747775"/>
          </p15:clr>
        </p15:guide>
        <p15:guide id="2" pos="2880">
          <p15:clr>
            <a:srgbClr val="747775"/>
          </p15:clr>
        </p15:guide>
        <p15:guide id="3" pos="4327">
          <p15:clr>
            <a:srgbClr val="747775"/>
          </p15:clr>
        </p15:guide>
        <p15:guide id="4" orient="horz" pos="1080">
          <p15:clr>
            <a:srgbClr val="747775"/>
          </p15:clr>
        </p15:guide>
        <p15:guide id="5" orient="horz" pos="21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2"/>
        <p:guide pos="2880"/>
        <p:guide pos="4327"/>
        <p:guide pos="1080" orient="horz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nterTightLight-bold.fntdata"/><Relationship Id="rId27" Type="http://schemas.openxmlformats.org/officeDocument/2006/relationships/font" Target="fonts/InterTight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Tight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InterTight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InterTightExtraBold-bold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InterTight-regular.fntdata"/><Relationship Id="rId14" Type="http://schemas.openxmlformats.org/officeDocument/2006/relationships/slide" Target="slides/slide8.xml"/><Relationship Id="rId36" Type="http://schemas.openxmlformats.org/officeDocument/2006/relationships/font" Target="fonts/InterTightExtra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InterTight-italic.fntdata"/><Relationship Id="rId16" Type="http://schemas.openxmlformats.org/officeDocument/2006/relationships/slide" Target="slides/slide10.xml"/><Relationship Id="rId38" Type="http://schemas.openxmlformats.org/officeDocument/2006/relationships/font" Target="fonts/InterT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5086ecf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5086ec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2df5a363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2df5a363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2df5a363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2df5a36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2df5a363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2df5a363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2df5a36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2df5a36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2df5a363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72df5a363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2df5a363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2df5a363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2df5a363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2df5a363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2df5a363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2df5a363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2df5a363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2df5a363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2df5a363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2df5a363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5086ecf6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5086ecf6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5086ecf66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5086ecf66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2df5a363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2df5a363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fead6f8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fead6f8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13e6b33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13e6b33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13e6b33f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13e6b33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2df5a36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2df5a36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2df5a36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2df5a36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2df5a363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2df5a36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76535" t="0"/>
          <a:stretch/>
        </p:blipFill>
        <p:spPr>
          <a:xfrm>
            <a:off x="8815751" y="4683775"/>
            <a:ext cx="258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-8293048">
            <a:off x="6851623" y="-2339201"/>
            <a:ext cx="3707761" cy="8529736"/>
          </a:xfrm>
          <a:prstGeom prst="triangle">
            <a:avLst>
              <a:gd fmla="val 50000" name="adj"/>
            </a:avLst>
          </a:prstGeom>
          <a:solidFill>
            <a:srgbClr val="0F76BA">
              <a:alpha val="3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 b="0" l="0" r="76535" t="0"/>
          <a:stretch/>
        </p:blipFill>
        <p:spPr>
          <a:xfrm>
            <a:off x="8815751" y="4683775"/>
            <a:ext cx="258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/>
          <p:nvPr/>
        </p:nvSpPr>
        <p:spPr>
          <a:xfrm rot="-8293048">
            <a:off x="6851623" y="-2339201"/>
            <a:ext cx="3707761" cy="8529736"/>
          </a:xfrm>
          <a:prstGeom prst="triangle">
            <a:avLst>
              <a:gd fmla="val 50000" name="adj"/>
            </a:avLst>
          </a:prstGeom>
          <a:solidFill>
            <a:srgbClr val="0F76BA">
              <a:alpha val="3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www.linkedin.com/in/dlarsen393/" TargetMode="External"/><Relationship Id="rId5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9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9"/>
          <p:cNvSpPr txBox="1"/>
          <p:nvPr>
            <p:ph type="ctrTitle"/>
          </p:nvPr>
        </p:nvSpPr>
        <p:spPr>
          <a:xfrm>
            <a:off x="480325" y="3429000"/>
            <a:ext cx="2556600" cy="277200"/>
          </a:xfrm>
          <a:prstGeom prst="rect">
            <a:avLst/>
          </a:prstGeom>
          <a:effectLst>
            <a:outerShdw blurRad="100013" rotWithShape="0" algn="bl" dir="5400000" dist="76200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Zeal IT Consultants</a:t>
            </a:r>
            <a:endParaRPr sz="1800">
              <a:solidFill>
                <a:srgbClr val="FFFFFF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114" name="Google Shape;114;p29"/>
          <p:cNvSpPr txBox="1"/>
          <p:nvPr>
            <p:ph type="ctrTitle"/>
          </p:nvPr>
        </p:nvSpPr>
        <p:spPr>
          <a:xfrm>
            <a:off x="480325" y="3749350"/>
            <a:ext cx="6389400" cy="692700"/>
          </a:xfrm>
          <a:prstGeom prst="rect">
            <a:avLst/>
          </a:prstGeom>
          <a:effectLst>
            <a:outerShdw blurRad="100013" rotWithShape="0" algn="bl" dir="5400000" dist="76200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What is a Software Consultant?</a:t>
            </a:r>
            <a:endParaRPr sz="3000">
              <a:solidFill>
                <a:srgbClr val="FFFFFF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25" y="468084"/>
            <a:ext cx="1001023" cy="3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2140" y="482376"/>
            <a:ext cx="609352" cy="31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6525" y="511393"/>
            <a:ext cx="425966" cy="25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1142" y="434787"/>
            <a:ext cx="542033" cy="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/>
          <p:nvPr/>
        </p:nvSpPr>
        <p:spPr>
          <a:xfrm>
            <a:off x="1827875" y="278425"/>
            <a:ext cx="9000" cy="722400"/>
          </a:xfrm>
          <a:prstGeom prst="rect">
            <a:avLst/>
          </a:prstGeom>
          <a:solidFill>
            <a:srgbClr val="FFFFFF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2826" y="390799"/>
            <a:ext cx="299700" cy="49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9"/>
          <p:cNvCxnSpPr/>
          <p:nvPr/>
        </p:nvCxnSpPr>
        <p:spPr>
          <a:xfrm>
            <a:off x="497200" y="4298925"/>
            <a:ext cx="0" cy="854400"/>
          </a:xfrm>
          <a:prstGeom prst="straightConnector1">
            <a:avLst/>
          </a:prstGeom>
          <a:noFill/>
          <a:ln cap="flat" cmpd="sng" w="28575">
            <a:solidFill>
              <a:srgbClr val="ED292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8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Agility is the Key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15" name="Google Shape;215;p38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480575" y="1388925"/>
            <a:ext cx="53040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In practice, agile is the only working “methodology” for developing software.  Other processes can work for project planning and management but for development itself agile is king.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The principles of Agile are: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Individuals and interactions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over processes and tools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Working software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over comprehensive documentation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Customer collaboration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over contract negotiation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Responding to change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over following a plan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Iterative is the approach to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refining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something, it is relevant for code of course, but also for requirements, processes, relationships…  everything!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625" y="2121774"/>
            <a:ext cx="2853626" cy="296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9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Okay, back on topic now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25" name="Google Shape;225;p39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p39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480575" y="1388925"/>
            <a:ext cx="61023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So let’s review.  In brief…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Consultants are brought in when a project is going badly or is outside the comfort zone of the organization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Consultants cannot show up and provide “more of the same”, they have to bring their own, working process and teams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Consultants are subject matter experts and can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shift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long-held approaches and attitudes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If we can’t, we can leverage our functional process to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deliver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business value in spite of environmental challenges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Consultants have to be able to bridge the gap between the business and technologists with communication and more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efficient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process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174" y="2422350"/>
            <a:ext cx="2103875" cy="26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0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Bridging the Communication Gap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35" name="Google Shape;235;p40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6" name="Google Shape;236;p40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 txBox="1"/>
          <p:nvPr/>
        </p:nvSpPr>
        <p:spPr>
          <a:xfrm>
            <a:off x="480575" y="1388925"/>
            <a:ext cx="6102300" cy="4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Because of the nature of their respective tasks, business and engineering speak two very different languages, and language drives thought, so in some ways they think differently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To have an effective technical communication you need:  high accuracy, specific details, logical justification and fluency with the appropriate terminology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○"/>
            </a:pPr>
            <a:r>
              <a:rPr lang="en" sz="1300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None of these things are of very high priority in a non-technical communication though…  some of them are even counterproductive!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Most people naturally “project” the way their own mind works onto people around them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○"/>
            </a:pPr>
            <a:r>
              <a:rPr lang="en" sz="1300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This is an effective shortcut that lets us function out in the world</a:t>
            </a:r>
            <a:endParaRPr sz="1300"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○"/>
            </a:pPr>
            <a:r>
              <a:rPr lang="en" sz="1300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But when people don’t live up to our expectations, problems emerge</a:t>
            </a:r>
            <a:endParaRPr sz="1300"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Inter Tight"/>
              <a:buChar char="■"/>
            </a:pPr>
            <a:r>
              <a:rPr lang="en" sz="1100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“How dare you not act like the imaginary version of you I made up in my head!”</a:t>
            </a:r>
            <a:br>
              <a:rPr lang="en" sz="1100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900" y="3007725"/>
            <a:ext cx="2256325" cy="205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1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The Consultant Metagame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45" name="Google Shape;245;p41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/>
        </p:nvSpPr>
        <p:spPr>
          <a:xfrm>
            <a:off x="480575" y="1388925"/>
            <a:ext cx="6102300" cy="4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Besides the differences in mindset and day-to-day interactions, there are some higher 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level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 differences between consultants and the other kinds of developer as well: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○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will experience many codebases and technologies.  Consulting is like wearing heavy training weights for your professional development chops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○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have two different stakeholders which must be handled differently (the client and Zeal)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○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have to onboard quickly and efficiently while demonstrating business value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○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may work multiple projects at the same time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600" y="2196475"/>
            <a:ext cx="2256325" cy="294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High Stakes Accountability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55" name="Google Shape;255;p42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6" name="Google Shape;256;p42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/>
        </p:nvSpPr>
        <p:spPr>
          <a:xfrm>
            <a:off x="480575" y="1388925"/>
            <a:ext cx="4608300" cy="4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Our clients have many reasons to be very mindful and conscious of our business value delivery: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○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They have usually already spent money and not been successful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○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We are proposing a different approach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○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Consultants are not cheap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Because of this, consultants are always under a high pressure to deliver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Completing tickets, finishing story points…  these things only matter insofar as they allow us to deliver business value to production.  We can’t hide in process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350" y="2311050"/>
            <a:ext cx="3985651" cy="283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3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Sales is not a bad word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65" name="Google Shape;265;p43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" name="Google Shape;266;p43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3"/>
          <p:cNvSpPr txBox="1"/>
          <p:nvPr/>
        </p:nvSpPr>
        <p:spPr>
          <a:xfrm>
            <a:off x="480575" y="1388925"/>
            <a:ext cx="56460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As a consultant, you are much closer to the sales pipeline than other kinds of developer.  </a:t>
            </a:r>
            <a:r>
              <a:rPr b="1"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 are the product that Zeal sells to our clients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Your client interactions (even routine ones) have a sales component to them – your presentability, demeanor and what you have to say all impact our ability to retain the client and continue working on their projects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The best 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consultants embrace this.  There is room in a consulting company for sound technologists who are less comfortable in this way, but their advancement opportunities are fewer and their ceiling is lower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550" y="2422350"/>
            <a:ext cx="2568751" cy="25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4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How Do Consultants Get Paid?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75" name="Google Shape;275;p44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Google Shape;276;p44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4"/>
          <p:cNvSpPr txBox="1"/>
          <p:nvPr/>
        </p:nvSpPr>
        <p:spPr>
          <a:xfrm>
            <a:off x="480575" y="1388925"/>
            <a:ext cx="56460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There are two main contract structures commonly-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used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 in consulting: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Fixed Bid: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  We agree to deliver a certain thing for a certain amount of money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Time and Materials: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  We bill based on our hours worked and review project status regularly with the client to continue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At any point in the project, a consultant must be prepared to answer these questions: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Fixed Bid:  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Are we on track to finish by a particular date?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b="1"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Time and Materials: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  What have we achieved so far/recently?  What will achieve in the next time increment?</a:t>
            </a:r>
            <a:b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7400" y="3247275"/>
            <a:ext cx="2712626" cy="180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5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So, in Summary…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85" name="Google Shape;285;p45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/>
          <p:nvPr/>
        </p:nvSpPr>
        <p:spPr>
          <a:xfrm>
            <a:off x="480575" y="1388925"/>
            <a:ext cx="8337600" cy="4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have to be really good at programming – able to quickly 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acclimate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 to a new codebase, find the appropriate touchpoints and start making changes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can’t be reliant on process to deliver – you have to think of the big picture, interact with your team intelligently and work towards the larger objective, not get caught up in the day-to-day paperwork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People trust you more, but have higher expectations of you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have to be a business polyglot – you will learn the essentials of many different industries, styles of business and ways of storing business data and each project will have a unique set of challenges and requirements here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have to constantly work to bridge the gap to the business:  understand their real needs and wants; communicate your needs, expectations and progress; and keep them engaged with the development process throughout the cycle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Why Be a Regular Old Developer Then?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94" name="Google Shape;294;p46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5" name="Google Shape;295;p46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480575" y="1388925"/>
            <a:ext cx="4802100" cy="3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like long-term stability and the ability to deep dive on a single thing (technology and business domain) for a long time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are extremely attached to a single tech stack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favor a particular industry or type of business and passionately want to work in that field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don’t like starting new jobs and meeting new groups of people and enterprises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want a job that becomes easier over time as you acclimate to it and that you can settle into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97" name="Google Shape;297;p46"/>
          <p:cNvPicPr preferRelativeResize="0"/>
          <p:nvPr/>
        </p:nvPicPr>
        <p:blipFill rotWithShape="1">
          <a:blip r:embed="rId4">
            <a:alphaModFix/>
          </a:blip>
          <a:srcRect b="0" l="17411" r="17547" t="0"/>
          <a:stretch/>
        </p:blipFill>
        <p:spPr>
          <a:xfrm>
            <a:off x="5613375" y="2278775"/>
            <a:ext cx="3444199" cy="27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7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Do You Want to be a Software Consultant?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304" name="Google Shape;304;p47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7"/>
          <p:cNvSpPr txBox="1"/>
          <p:nvPr/>
        </p:nvSpPr>
        <p:spPr>
          <a:xfrm>
            <a:off x="3719500" y="1514400"/>
            <a:ext cx="5192700" cy="3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If you want to level up your programming quickly 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New 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challenges</a:t>
            </a: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 excite you and keep you engaged in your work.  You want to continue to grow as you work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Doing the same thing for a long time seems boring or limiting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You’re a solid communicator, or want to become one.  You think customer service is an important part of a technical job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want to learn how to do it the right way</a:t>
            </a:r>
            <a:b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Inter Tight"/>
              <a:buChar char="●"/>
            </a:pPr>
            <a:r>
              <a:rPr lang="en">
                <a:solidFill>
                  <a:srgbClr val="595959"/>
                </a:solidFill>
                <a:latin typeface="Inter Tight"/>
                <a:ea typeface="Inter Tight"/>
                <a:cs typeface="Inter Tight"/>
                <a:sym typeface="Inter Tight"/>
              </a:rPr>
              <a:t>You want to work for a software company with a software culture but still explore other business domains</a:t>
            </a:r>
            <a:endParaRPr>
              <a:solidFill>
                <a:srgbClr val="595959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306" name="Google Shape;306;p47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 rotWithShape="1">
          <a:blip r:embed="rId4">
            <a:alphaModFix/>
          </a:blip>
          <a:srcRect b="0" l="17411" r="17547" t="0"/>
          <a:stretch/>
        </p:blipFill>
        <p:spPr>
          <a:xfrm>
            <a:off x="4200" y="2305425"/>
            <a:ext cx="3444199" cy="27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0"/>
          <p:cNvSpPr txBox="1"/>
          <p:nvPr/>
        </p:nvSpPr>
        <p:spPr>
          <a:xfrm>
            <a:off x="480575" y="339250"/>
            <a:ext cx="74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 Brief Introduction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28" name="Google Shape;128;p30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30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480575" y="1388925"/>
            <a:ext cx="51147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Senior Director of Engineering at Zeal: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Technical planning, leadership and client relations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Architecture and technical problem solving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Technical sales and project planning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25 years of professional software development experience with 7 total in consulting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Fun Career Highlights: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Written 4 programming languages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Lead a multinational in the development of their first ever cloud and mobile offerings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Contributed code to an RTOS used on the Mars Rover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Loves cats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5784450" y="1406700"/>
            <a:ext cx="335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https://www.linkedin.com/in/dlarsen393/</a:t>
            </a:r>
            <a:endParaRPr sz="1300"/>
          </a:p>
        </p:txBody>
      </p:sp>
      <p:pic>
        <p:nvPicPr>
          <p:cNvPr id="132" name="Google Shape;1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475" y="2096400"/>
            <a:ext cx="2617382" cy="30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>
            <p:ph type="ctrTitle"/>
          </p:nvPr>
        </p:nvSpPr>
        <p:spPr>
          <a:xfrm>
            <a:off x="480325" y="2815700"/>
            <a:ext cx="2556600" cy="277200"/>
          </a:xfrm>
          <a:prstGeom prst="rect">
            <a:avLst/>
          </a:prstGeom>
          <a:effectLst>
            <a:outerShdw blurRad="100013" rotWithShape="0" algn="bl" dir="5400000" dist="76200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Zeal IT Consultants</a:t>
            </a:r>
            <a:endParaRPr sz="1800">
              <a:solidFill>
                <a:srgbClr val="FFFFFF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314" name="Google Shape;314;p48"/>
          <p:cNvSpPr txBox="1"/>
          <p:nvPr>
            <p:ph type="ctrTitle"/>
          </p:nvPr>
        </p:nvSpPr>
        <p:spPr>
          <a:xfrm>
            <a:off x="480325" y="3136050"/>
            <a:ext cx="5593800" cy="1262100"/>
          </a:xfrm>
          <a:prstGeom prst="rect">
            <a:avLst/>
          </a:prstGeom>
          <a:effectLst>
            <a:outerShdw blurRad="100013" rotWithShape="0" algn="bl" dir="5400000" dist="76200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Whatever you do,</a:t>
            </a:r>
            <a:endParaRPr sz="4100">
              <a:solidFill>
                <a:srgbClr val="FFFFFF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do it with Zeal.</a:t>
            </a:r>
            <a:endParaRPr sz="4100">
              <a:solidFill>
                <a:srgbClr val="FFFFFF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25" y="468084"/>
            <a:ext cx="1001023" cy="3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2140" y="482376"/>
            <a:ext cx="609352" cy="31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6525" y="511393"/>
            <a:ext cx="425966" cy="25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1142" y="434787"/>
            <a:ext cx="542033" cy="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/>
          <p:nvPr/>
        </p:nvSpPr>
        <p:spPr>
          <a:xfrm>
            <a:off x="1827875" y="278425"/>
            <a:ext cx="9000" cy="722400"/>
          </a:xfrm>
          <a:prstGeom prst="rect">
            <a:avLst/>
          </a:prstGeom>
          <a:solidFill>
            <a:srgbClr val="FFFFFF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2826" y="390799"/>
            <a:ext cx="299700" cy="4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1"/>
          <p:cNvSpPr txBox="1"/>
          <p:nvPr/>
        </p:nvSpPr>
        <p:spPr>
          <a:xfrm>
            <a:off x="480575" y="339250"/>
            <a:ext cx="74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How I Started at Zeal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39" name="Google Shape;139;p31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31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50" y="1144669"/>
            <a:ext cx="3045400" cy="2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475" y="1990700"/>
            <a:ext cx="3252801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/>
          <p:nvPr/>
        </p:nvSpPr>
        <p:spPr>
          <a:xfrm>
            <a:off x="789875" y="40135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How it started…</a:t>
            </a:r>
            <a:endParaRPr b="1" sz="1600"/>
          </a:p>
        </p:txBody>
      </p:sp>
      <p:sp>
        <p:nvSpPr>
          <p:cNvPr id="144" name="Google Shape;144;p31"/>
          <p:cNvSpPr txBox="1"/>
          <p:nvPr/>
        </p:nvSpPr>
        <p:spPr>
          <a:xfrm>
            <a:off x="5597875" y="1451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How it’s going</a:t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2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What is this Presentation About?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51" name="Google Shape;151;p32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 txBox="1"/>
          <p:nvPr/>
        </p:nvSpPr>
        <p:spPr>
          <a:xfrm>
            <a:off x="480575" y="1388925"/>
            <a:ext cx="5114700" cy="2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Consultants do the same sort of physical work that regular software engineers do, but more on top.  You can summarize it as: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Developer + ??? = Consultant</a:t>
            </a:r>
            <a:endParaRPr b="1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In this presentation we’ll cover: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First, what does a “Developer” do all day?  Is it just programming (spoiler alert:  no)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What’s the secret sauce in the ‘???’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Finally, why would you want to be a consultant?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075" y="1992750"/>
            <a:ext cx="3243924" cy="32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375" y="451175"/>
            <a:ext cx="3243924" cy="2160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3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3"/>
          <p:cNvSpPr txBox="1"/>
          <p:nvPr/>
        </p:nvSpPr>
        <p:spPr>
          <a:xfrm>
            <a:off x="480574" y="339250"/>
            <a:ext cx="58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3 Types of Professional Developer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62" name="Google Shape;162;p33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33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480575" y="1388925"/>
            <a:ext cx="51147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In-House Developers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work directly for the company they provide services for.  They gain great depth of knowledge with the technology and business problems of the company they work for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" y="2275125"/>
            <a:ext cx="1152576" cy="1772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1235975" y="2589450"/>
            <a:ext cx="5358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Contractors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are often indistinguishable from In-House Developers, as they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follow the same processes.  They work for a different company on paper though, and often change gigs more often than an In-House Developer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8825" y="2611675"/>
            <a:ext cx="1675174" cy="25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/>
          <p:nvPr/>
        </p:nvSpPr>
        <p:spPr>
          <a:xfrm>
            <a:off x="1926325" y="4108525"/>
            <a:ext cx="5358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Consultants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get brought in when the existing approach is not working, must bring their own expertise and processes, and be relentlessly focused on delivery 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4"/>
          <p:cNvSpPr txBox="1"/>
          <p:nvPr/>
        </p:nvSpPr>
        <p:spPr>
          <a:xfrm>
            <a:off x="480586" y="339250"/>
            <a:ext cx="53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Programming is Only Part of It…</a:t>
            </a:r>
            <a:endParaRPr sz="26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75" name="Google Shape;175;p34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" name="Google Shape;176;p34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/>
        </p:nvSpPr>
        <p:spPr>
          <a:xfrm>
            <a:off x="480575" y="1388925"/>
            <a:ext cx="65697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For </a:t>
            </a:r>
            <a:r>
              <a:rPr b="1" i="1" lang="en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ALL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professional computer programmers of any type, there’s a lot more to the job than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just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one’s programming skills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Communication is the number one complement to a good developer.  Do not wait to develop your presentation and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business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communication skills!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As we will examine in a bit, the type and amount of communication required is the key difference-maker between being an in-house developer/contractor and a consultant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Time organization, self motivation and business dynamics aer always important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There are satellite “technical” skills that are very important:  estimation, work break down, debugging, training/mentoring, etc.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650" y="1449475"/>
            <a:ext cx="1855369" cy="369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5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… there’s also paperwork!  Yay!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85" name="Google Shape;185;p35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5"/>
          <p:cNvSpPr txBox="1"/>
          <p:nvPr/>
        </p:nvSpPr>
        <p:spPr>
          <a:xfrm>
            <a:off x="480575" y="1388925"/>
            <a:ext cx="66495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The difference between coding your own projects for fun and coding professionally will usually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have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to do with “the business”.  Many environments have an us-vs-them mentality between the technologists and business people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The touchpoint between these two camps is the software development process being used (Scrum, SAFE, Waterfall, etc.)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Organizations with a good working relationship between these two sides have very lightweight processes based on interactions and trust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Organizations with a bad working relationship here will favor high process and lots of formalized, ritual communication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Often the hardest part of a project is not the technical details or the hands-on-keyboard coding, but navigating these social interactions to make sure you’re building the right thing and telling people how it’s going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2400" y="3390050"/>
            <a:ext cx="17240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6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We Rescue Failing Software Projects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195" name="Google Shape;195;p36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36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/>
        </p:nvSpPr>
        <p:spPr>
          <a:xfrm>
            <a:off x="480575" y="1388925"/>
            <a:ext cx="6649500" cy="3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As Consultants, we rescue failing software projects.  When the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stuff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we’ve just been talking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about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breaks down and stops producing enough business value for the time and money invested, consultants are brought in to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right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the ship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This doesn’t mean our clients are bad programmers, or bad business men, or 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incompetent</a:t>
            </a: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 or anything like that.  These social systems and processes evolve over time, and it can be difficult or impossible to change them from within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Some examples: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How a client’s quest for accurate estimation led to nothing ever getting done (the 10% rule)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How to spend $1.5mm to root cause a &lt;$10,000 outage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■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And then how not to do anything with the information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○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How to spend more than a million dollars on software without ever reaching the requirements gathering phase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325" y="2641850"/>
            <a:ext cx="1709125" cy="2431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/>
          <p:nvPr/>
        </p:nvSpPr>
        <p:spPr>
          <a:xfrm rot="10800000">
            <a:off x="4200" y="4200"/>
            <a:ext cx="9144825" cy="1140475"/>
          </a:xfrm>
          <a:prstGeom prst="flowChartManualInpu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 txBox="1"/>
          <p:nvPr/>
        </p:nvSpPr>
        <p:spPr>
          <a:xfrm>
            <a:off x="480572" y="339250"/>
            <a:ext cx="68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How do we do it?</a:t>
            </a:r>
            <a:endParaRPr sz="1200">
              <a:solidFill>
                <a:schemeClr val="accent2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cxnSp>
        <p:nvCxnSpPr>
          <p:cNvPr id="205" name="Google Shape;205;p37"/>
          <p:cNvCxnSpPr/>
          <p:nvPr/>
        </p:nvCxnSpPr>
        <p:spPr>
          <a:xfrm rot="10800000">
            <a:off x="480575" y="817050"/>
            <a:ext cx="676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6" name="Google Shape;206;p37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7988777" y="339250"/>
            <a:ext cx="923324" cy="3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7"/>
          <p:cNvSpPr txBox="1"/>
          <p:nvPr/>
        </p:nvSpPr>
        <p:spPr>
          <a:xfrm>
            <a:off x="480575" y="1388925"/>
            <a:ext cx="5304000" cy="3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We bring our own pods – lean, carefully composed teams that have their own process and working agreements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As outsiders we can challenge the existing process and stay above local politics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We cut out middle management.  Everyone on the team has deliverables and works to achieve the goals and tech leadership interacts directly with Zeal business leadership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As a software company, we have better hiring and training processes and the ability to retain good developers through difficult project scenarios</a:t>
            </a:r>
            <a:b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</a:b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Tight Light"/>
              <a:buChar char="●"/>
            </a:pPr>
            <a:r>
              <a:rPr lang="en">
                <a:solidFill>
                  <a:schemeClr val="dk2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We are perceived as (and strive to be) subject matter experts</a:t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525" y="1213450"/>
            <a:ext cx="3095575" cy="38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15B6D"/>
      </a:dk2>
      <a:lt2>
        <a:srgbClr val="434C5E"/>
      </a:lt2>
      <a:accent1>
        <a:srgbClr val="ED2926"/>
      </a:accent1>
      <a:accent2>
        <a:srgbClr val="0975B6"/>
      </a:accent2>
      <a:accent3>
        <a:srgbClr val="78879C"/>
      </a:accent3>
      <a:accent4>
        <a:srgbClr val="ECEDF0"/>
      </a:accent4>
      <a:accent5>
        <a:srgbClr val="F5F7F8"/>
      </a:accent5>
      <a:accent6>
        <a:srgbClr val="09619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